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ke\Documents\Local%20Adaptation%20Work\Jake_441_qPCR_11271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Normalized</a:t>
            </a:r>
            <a:r>
              <a:rPr lang="en-US" baseline="0"/>
              <a:t> HSP70 Values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Sheet1!$B$4:$B$9</c:f>
              <c:strCache>
                <c:ptCount val="6"/>
                <c:pt idx="0">
                  <c:v>North 0</c:v>
                </c:pt>
                <c:pt idx="1">
                  <c:v>North 24</c:v>
                </c:pt>
                <c:pt idx="2">
                  <c:v>South 0</c:v>
                </c:pt>
                <c:pt idx="3">
                  <c:v>South 24</c:v>
                </c:pt>
                <c:pt idx="4">
                  <c:v>Hood 0</c:v>
                </c:pt>
                <c:pt idx="5">
                  <c:v>Hood 24</c:v>
                </c:pt>
              </c:strCache>
            </c:strRef>
          </c:cat>
          <c:val>
            <c:numRef>
              <c:f>Sheet1!$I$4:$I$9</c:f>
              <c:numCache>
                <c:formatCode>General</c:formatCode>
                <c:ptCount val="6"/>
                <c:pt idx="0">
                  <c:v>2.0007830521523879</c:v>
                </c:pt>
                <c:pt idx="1">
                  <c:v>0.57416934272282816</c:v>
                </c:pt>
                <c:pt idx="2">
                  <c:v>0.48612952647485486</c:v>
                </c:pt>
                <c:pt idx="3">
                  <c:v>0.76301310997393701</c:v>
                </c:pt>
                <c:pt idx="4">
                  <c:v>0.56234650456920909</c:v>
                </c:pt>
                <c:pt idx="5">
                  <c:v>0.61968644997838096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295456"/>
        <c:axId val="313561728"/>
      </c:barChart>
      <c:catAx>
        <c:axId val="30629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Parent</a:t>
                </a:r>
                <a:r>
                  <a:rPr lang="en-US" baseline="0"/>
                  <a:t> Pop</a:t>
                </a:r>
                <a:r>
                  <a:rPr lang="en-US"/>
                  <a:t>/Time</a:t>
                </a:r>
                <a:r>
                  <a:rPr lang="en-US" baseline="0"/>
                  <a:t> Point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561728"/>
        <c:crosses val="autoZero"/>
        <c:auto val="1"/>
        <c:lblAlgn val="ctr"/>
        <c:lblOffset val="100"/>
        <c:tickLblSkip val="1"/>
        <c:noMultiLvlLbl val="0"/>
      </c:catAx>
      <c:valAx>
        <c:axId val="31356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Ratio</a:t>
                </a:r>
                <a:r>
                  <a:rPr lang="en-US" baseline="0"/>
                  <a:t> of HSP70 to Actin Transcripts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295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0FED-D96B-45AD-B394-7A29CA22786D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C86D-5FFD-46EB-8EA5-4F3A32A6E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57" y="2355929"/>
            <a:ext cx="10239554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Local Adaptation in Olympia Oysters: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HSP70 </a:t>
            </a:r>
            <a:r>
              <a:rPr lang="en-US" sz="4800" dirty="0" smtClean="0"/>
              <a:t>mRNA </a:t>
            </a:r>
            <a:r>
              <a:rPr lang="en-US" sz="4800" dirty="0" smtClean="0"/>
              <a:t>Expression </a:t>
            </a:r>
            <a:r>
              <a:rPr lang="en-US" sz="4800" dirty="0"/>
              <a:t>R</a:t>
            </a:r>
            <a:r>
              <a:rPr lang="en-US" sz="4800" dirty="0" smtClean="0"/>
              <a:t>esponse to Mild Heat Stress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99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930"/>
            <a:ext cx="10515600" cy="52480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Oysters</a:t>
            </a:r>
          </a:p>
          <a:p>
            <a:pPr lvl="1"/>
            <a:r>
              <a:rPr lang="en-US" dirty="0" smtClean="0"/>
              <a:t>Offspring from 3 distinct populations</a:t>
            </a:r>
          </a:p>
          <a:p>
            <a:pPr lvl="1"/>
            <a:r>
              <a:rPr lang="en-US" dirty="0" smtClean="0"/>
              <a:t>Collected in Port Gamble, WA</a:t>
            </a:r>
          </a:p>
          <a:p>
            <a:r>
              <a:rPr lang="en-US" dirty="0" smtClean="0"/>
              <a:t>Set up</a:t>
            </a:r>
          </a:p>
          <a:p>
            <a:pPr lvl="1"/>
            <a:r>
              <a:rPr lang="en-US" dirty="0" smtClean="0"/>
              <a:t>1 tank</a:t>
            </a:r>
          </a:p>
          <a:p>
            <a:pPr lvl="1"/>
            <a:r>
              <a:rPr lang="en-US" dirty="0" smtClean="0"/>
              <a:t>Cold Room at 12 C</a:t>
            </a:r>
          </a:p>
          <a:p>
            <a:pPr lvl="1"/>
            <a:r>
              <a:rPr lang="en-US" dirty="0" smtClean="0"/>
              <a:t>Acclimated 1 week</a:t>
            </a:r>
          </a:p>
          <a:p>
            <a:pPr lvl="1"/>
            <a:r>
              <a:rPr lang="en-US" dirty="0" smtClean="0"/>
              <a:t>Fed once every 24 hours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Time 0 (12 C)</a:t>
            </a:r>
          </a:p>
          <a:p>
            <a:pPr lvl="1"/>
            <a:r>
              <a:rPr lang="en-US" dirty="0" smtClean="0"/>
              <a:t>Time 24 (24 C)</a:t>
            </a:r>
          </a:p>
          <a:p>
            <a:pPr lvl="1"/>
            <a:r>
              <a:rPr lang="en-US" dirty="0" smtClean="0"/>
              <a:t>Fed once</a:t>
            </a:r>
          </a:p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Measured Length</a:t>
            </a:r>
          </a:p>
          <a:p>
            <a:pPr lvl="1"/>
            <a:r>
              <a:rPr lang="en-US" dirty="0" smtClean="0"/>
              <a:t>Dissected out 50-250 </a:t>
            </a:r>
            <a:r>
              <a:rPr lang="en-US" dirty="0" err="1" smtClean="0"/>
              <a:t>ug</a:t>
            </a:r>
            <a:r>
              <a:rPr lang="en-US" dirty="0" smtClean="0"/>
              <a:t> whole body tissue</a:t>
            </a:r>
          </a:p>
          <a:p>
            <a:pPr lvl="1"/>
            <a:r>
              <a:rPr lang="en-US" dirty="0" smtClean="0"/>
              <a:t>Flash Frozen</a:t>
            </a:r>
          </a:p>
          <a:p>
            <a:pPr lvl="1"/>
            <a:r>
              <a:rPr lang="en-US" dirty="0" smtClean="0"/>
              <a:t>Stored in </a:t>
            </a:r>
            <a:r>
              <a:rPr lang="en-US" dirty="0" err="1" smtClean="0"/>
              <a:t>TriReagent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80" y="0"/>
            <a:ext cx="5474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9095" y="6200485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70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Processing/Testing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584" y="1483742"/>
            <a:ext cx="3978215" cy="4951563"/>
          </a:xfrm>
        </p:spPr>
        <p:txBody>
          <a:bodyPr/>
          <a:lstStyle/>
          <a:p>
            <a:r>
              <a:rPr lang="en-US" dirty="0" smtClean="0"/>
              <a:t>Phenol/Chloroform RNA isolation</a:t>
            </a:r>
          </a:p>
          <a:p>
            <a:r>
              <a:rPr lang="en-US" dirty="0" err="1" smtClean="0"/>
              <a:t>cDNA</a:t>
            </a:r>
            <a:r>
              <a:rPr lang="en-US" dirty="0" smtClean="0"/>
              <a:t> created </a:t>
            </a:r>
          </a:p>
          <a:p>
            <a:r>
              <a:rPr lang="en-US" dirty="0" smtClean="0"/>
              <a:t>Primers Designed </a:t>
            </a:r>
          </a:p>
          <a:p>
            <a:pPr lvl="1"/>
            <a:r>
              <a:rPr lang="en-US" dirty="0" smtClean="0"/>
              <a:t>HSP70 (C. </a:t>
            </a:r>
            <a:r>
              <a:rPr lang="en-US" dirty="0" err="1" smtClean="0"/>
              <a:t>gigas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Actin (O. </a:t>
            </a:r>
            <a:r>
              <a:rPr lang="en-US" dirty="0" err="1" smtClean="0"/>
              <a:t>lurida</a:t>
            </a:r>
            <a:r>
              <a:rPr lang="en-US" dirty="0" smtClean="0"/>
              <a:t>, Normalizing)</a:t>
            </a:r>
          </a:p>
          <a:p>
            <a:r>
              <a:rPr lang="en-US" dirty="0" smtClean="0"/>
              <a:t>PCR</a:t>
            </a:r>
          </a:p>
          <a:p>
            <a:r>
              <a:rPr lang="en-US" dirty="0" err="1" smtClean="0"/>
              <a:t>qPCR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742"/>
            <a:ext cx="6902889" cy="537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5443" y="6224682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28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76268" cy="47649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Products in </a:t>
            </a:r>
            <a:r>
              <a:rPr lang="en-US" dirty="0" err="1" smtClean="0"/>
              <a:t>Agarose</a:t>
            </a:r>
            <a:r>
              <a:rPr lang="en-US" dirty="0" smtClean="0"/>
              <a:t> Gels</a:t>
            </a:r>
          </a:p>
          <a:p>
            <a:r>
              <a:rPr lang="en-US" dirty="0" smtClean="0"/>
              <a:t>Strong Banding</a:t>
            </a:r>
          </a:p>
          <a:p>
            <a:r>
              <a:rPr lang="en-US" dirty="0" smtClean="0"/>
              <a:t>Low Base pair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~100 </a:t>
            </a:r>
            <a:r>
              <a:rPr lang="en-US" dirty="0" err="1" smtClean="0"/>
              <a:t>bp</a:t>
            </a:r>
            <a:r>
              <a:rPr lang="en-US" dirty="0" smtClean="0"/>
              <a:t> Actin</a:t>
            </a:r>
          </a:p>
          <a:p>
            <a:r>
              <a:rPr lang="en-US" dirty="0" smtClean="0"/>
              <a:t>~200 HSP70</a:t>
            </a:r>
            <a:endParaRPr lang="en-US" dirty="0" smtClean="0"/>
          </a:p>
          <a:p>
            <a:r>
              <a:rPr lang="en-US" dirty="0" smtClean="0"/>
              <a:t>113 </a:t>
            </a:r>
            <a:r>
              <a:rPr lang="en-US" dirty="0" err="1" smtClean="0"/>
              <a:t>bp</a:t>
            </a:r>
            <a:r>
              <a:rPr lang="en-US" dirty="0" smtClean="0"/>
              <a:t> expect for Actin</a:t>
            </a:r>
          </a:p>
          <a:p>
            <a:r>
              <a:rPr lang="en-US" dirty="0" smtClean="0"/>
              <a:t>208 BP expected for HSP70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74" y="96329"/>
            <a:ext cx="6702724" cy="3207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74" y="3303917"/>
            <a:ext cx="6702724" cy="34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</a:t>
            </a:r>
            <a:r>
              <a:rPr lang="en-US" dirty="0" err="1" smtClean="0"/>
              <a:t>qPCR</a:t>
            </a:r>
            <a:r>
              <a:rPr lang="en-US" dirty="0" smtClean="0"/>
              <a:t> Amplification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17" y="1755565"/>
            <a:ext cx="7748228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95" y="4222540"/>
            <a:ext cx="7677150" cy="2635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045" y="1906438"/>
            <a:ext cx="85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HSP70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045" y="4563374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</a:t>
            </a:r>
            <a:r>
              <a:rPr lang="en-US" dirty="0" err="1" smtClean="0"/>
              <a:t>qPCR</a:t>
            </a:r>
            <a:r>
              <a:rPr lang="en-US" dirty="0"/>
              <a:t> </a:t>
            </a:r>
            <a:r>
              <a:rPr lang="en-US" dirty="0" smtClean="0"/>
              <a:t>Melt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42" y="1371511"/>
            <a:ext cx="797242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42" y="4114711"/>
            <a:ext cx="7972425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321" y="1889185"/>
            <a:ext cx="100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HSP70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321" y="4468483"/>
            <a:ext cx="114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</a:t>
            </a:r>
            <a:r>
              <a:rPr lang="en-US" dirty="0" err="1" smtClean="0"/>
              <a:t>qPCR</a:t>
            </a:r>
            <a:r>
              <a:rPr lang="en-US" dirty="0" smtClean="0"/>
              <a:t> Data Table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72039"/>
              </p:ext>
            </p:extLst>
          </p:nvPr>
        </p:nvGraphicFramePr>
        <p:xfrm>
          <a:off x="1209526" y="1899519"/>
          <a:ext cx="9306074" cy="438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5356878" imgH="2522156" progId="Excel.Sheet.8">
                  <p:embed/>
                </p:oleObj>
              </mc:Choice>
              <mc:Fallback>
                <p:oleObj name="Worksheet" r:id="rId3" imgW="5356878" imgH="252215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526" y="1899519"/>
                        <a:ext cx="9306074" cy="4382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9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</a:t>
            </a:r>
            <a:r>
              <a:rPr lang="en-US" dirty="0" err="1" smtClean="0"/>
              <a:t>qPCR</a:t>
            </a:r>
            <a:r>
              <a:rPr lang="en-US" dirty="0" smtClean="0"/>
              <a:t> </a:t>
            </a:r>
            <a:r>
              <a:rPr lang="en-US" dirty="0" smtClean="0"/>
              <a:t>C(t) Normalized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4275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Fluorescence </a:t>
            </a:r>
            <a:r>
              <a:rPr lang="en-US" dirty="0" smtClean="0"/>
              <a:t>Measured In </a:t>
            </a:r>
            <a:r>
              <a:rPr lang="en-US" dirty="0" smtClean="0"/>
              <a:t>Samples</a:t>
            </a:r>
          </a:p>
          <a:p>
            <a:r>
              <a:rPr lang="en-US" dirty="0" smtClean="0"/>
              <a:t>No Fluorescence from Control</a:t>
            </a:r>
            <a:endParaRPr lang="en-US" dirty="0" smtClean="0"/>
          </a:p>
          <a:p>
            <a:r>
              <a:rPr lang="en-US" dirty="0" smtClean="0"/>
              <a:t>C(t) between 26-30</a:t>
            </a:r>
          </a:p>
          <a:p>
            <a:r>
              <a:rPr lang="en-US" dirty="0" smtClean="0"/>
              <a:t>Later than expected</a:t>
            </a:r>
          </a:p>
          <a:p>
            <a:r>
              <a:rPr lang="en-US" dirty="0" smtClean="0"/>
              <a:t>C(t) converted and </a:t>
            </a:r>
            <a:r>
              <a:rPr lang="en-US" dirty="0" smtClean="0"/>
              <a:t>normalized</a:t>
            </a:r>
          </a:p>
          <a:p>
            <a:r>
              <a:rPr lang="en-US" sz="2400" dirty="0"/>
              <a:t>=10^(-(</a:t>
            </a:r>
            <a:r>
              <a:rPr lang="en-US" sz="2400" dirty="0" smtClean="0"/>
              <a:t>0.3012*</a:t>
            </a:r>
            <a:r>
              <a:rPr lang="en-US" sz="2400" i="1" dirty="0" smtClean="0"/>
              <a:t>Ct</a:t>
            </a:r>
            <a:r>
              <a:rPr lang="en-US" sz="2400" dirty="0"/>
              <a:t>)+11.434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Normalized =V(h)/V(a)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700075"/>
              </p:ext>
            </p:extLst>
          </p:nvPr>
        </p:nvGraphicFramePr>
        <p:xfrm>
          <a:off x="5080958" y="1690688"/>
          <a:ext cx="6694099" cy="479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4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4057" y="1562632"/>
            <a:ext cx="4432540" cy="44793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PCR </a:t>
            </a:r>
            <a:r>
              <a:rPr lang="en-US" dirty="0" smtClean="0"/>
              <a:t>results good</a:t>
            </a:r>
            <a:endParaRPr lang="en-US" dirty="0" smtClean="0"/>
          </a:p>
          <a:p>
            <a:pPr lvl="1"/>
            <a:r>
              <a:rPr lang="en-US" dirty="0" smtClean="0"/>
              <a:t>Bands </a:t>
            </a:r>
            <a:r>
              <a:rPr lang="en-US" dirty="0" smtClean="0"/>
              <a:t>approximately the same size as </a:t>
            </a:r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No indiscriminate binding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qPCR</a:t>
            </a:r>
            <a:r>
              <a:rPr lang="en-US" dirty="0" smtClean="0"/>
              <a:t> results mirror PCR</a:t>
            </a:r>
          </a:p>
          <a:p>
            <a:pPr lvl="1"/>
            <a:r>
              <a:rPr lang="en-US" dirty="0" smtClean="0"/>
              <a:t>Amplification later than expected</a:t>
            </a:r>
          </a:p>
          <a:p>
            <a:pPr lvl="1"/>
            <a:r>
              <a:rPr lang="en-US" dirty="0" smtClean="0"/>
              <a:t>Normalized values show equality between Actin and HSP70 concentrations</a:t>
            </a:r>
          </a:p>
          <a:p>
            <a:pPr lvl="1"/>
            <a:r>
              <a:rPr lang="en-US" dirty="0" smtClean="0"/>
              <a:t>Slight differences between individuals not statistically significant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eeds more replicates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632"/>
            <a:ext cx="7272068" cy="5295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2068" y="6170082"/>
            <a:ext cx="1414732" cy="57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Charlie Day/Pacific Rim/ Legendary Pictures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68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069566" cy="4351338"/>
          </a:xfrm>
        </p:spPr>
        <p:txBody>
          <a:bodyPr/>
          <a:lstStyle/>
          <a:p>
            <a:r>
              <a:rPr lang="en-US" dirty="0" smtClean="0"/>
              <a:t>More replicates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Time Points</a:t>
            </a:r>
          </a:p>
          <a:p>
            <a:r>
              <a:rPr lang="en-US" dirty="0" smtClean="0"/>
              <a:t>Varied </a:t>
            </a:r>
            <a:r>
              <a:rPr lang="en-US" dirty="0" smtClean="0"/>
              <a:t>primers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32" y="0"/>
            <a:ext cx="74494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115" y="6034901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21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Steven Roberts</a:t>
            </a:r>
          </a:p>
          <a:p>
            <a:r>
              <a:rPr lang="en-US" dirty="0" smtClean="0"/>
              <a:t>Claire Olson </a:t>
            </a:r>
          </a:p>
          <a:p>
            <a:r>
              <a:rPr lang="en-US" dirty="0" smtClean="0"/>
              <a:t>Mackenzie </a:t>
            </a:r>
            <a:r>
              <a:rPr lang="en-US" dirty="0" err="1" smtClean="0"/>
              <a:t>Gavery</a:t>
            </a:r>
            <a:endParaRPr lang="en-US" dirty="0" smtClean="0"/>
          </a:p>
          <a:p>
            <a:r>
              <a:rPr lang="en-US" dirty="0" smtClean="0"/>
              <a:t>Sam White</a:t>
            </a:r>
          </a:p>
          <a:p>
            <a:r>
              <a:rPr lang="en-US" dirty="0" smtClean="0"/>
              <a:t>Ryan </a:t>
            </a:r>
            <a:r>
              <a:rPr lang="en-US" dirty="0" err="1" smtClean="0"/>
              <a:t>Crim</a:t>
            </a:r>
            <a:r>
              <a:rPr lang="en-US" dirty="0" smtClean="0"/>
              <a:t> PSRF</a:t>
            </a:r>
          </a:p>
          <a:p>
            <a:r>
              <a:rPr lang="en-US" dirty="0" smtClean="0"/>
              <a:t>Christine </a:t>
            </a:r>
            <a:r>
              <a:rPr lang="en-US" dirty="0" err="1" smtClean="0"/>
              <a:t>Savolainen</a:t>
            </a:r>
            <a:endParaRPr lang="en-US" dirty="0" smtClean="0"/>
          </a:p>
          <a:p>
            <a:r>
              <a:rPr lang="en-US" dirty="0" smtClean="0"/>
              <a:t>And Viewers </a:t>
            </a:r>
            <a:r>
              <a:rPr lang="en-US" smtClean="0"/>
              <a:t>Like You!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2" y="0"/>
            <a:ext cx="7792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303" y="6034901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Christine </a:t>
            </a:r>
            <a:r>
              <a:rPr lang="en-US" sz="1000" dirty="0" err="1" smtClean="0"/>
              <a:t>Savolainen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1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Olympia oysters in the Puget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4309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100 years of Anthropogenic Influence</a:t>
            </a:r>
          </a:p>
          <a:p>
            <a:r>
              <a:rPr lang="en-US" dirty="0" smtClean="0"/>
              <a:t>Declines in most native species</a:t>
            </a:r>
          </a:p>
          <a:p>
            <a:r>
              <a:rPr lang="en-US" dirty="0" smtClean="0"/>
              <a:t>Olympia oyster</a:t>
            </a:r>
          </a:p>
          <a:p>
            <a:pPr lvl="1"/>
            <a:r>
              <a:rPr lang="en-US" dirty="0" smtClean="0"/>
              <a:t>Historically Important</a:t>
            </a:r>
          </a:p>
          <a:p>
            <a:pPr lvl="1"/>
            <a:r>
              <a:rPr lang="en-US" dirty="0" smtClean="0"/>
              <a:t>Culturally Important</a:t>
            </a:r>
          </a:p>
          <a:p>
            <a:pPr lvl="1"/>
            <a:r>
              <a:rPr lang="en-US" dirty="0" smtClean="0"/>
              <a:t>Commercially Harvest</a:t>
            </a:r>
          </a:p>
          <a:p>
            <a:pPr lvl="1"/>
            <a:r>
              <a:rPr lang="en-US" dirty="0" smtClean="0"/>
              <a:t>Population Decline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66" y="1561381"/>
            <a:ext cx="6455434" cy="5296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2385" y="6096968"/>
            <a:ext cx="1104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thurstontalk.com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24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history of Olympia Oysters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712" y="1825625"/>
            <a:ext cx="472008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Mexico to Alaska</a:t>
            </a:r>
          </a:p>
          <a:p>
            <a:r>
              <a:rPr lang="en-US" dirty="0" smtClean="0"/>
              <a:t>Cold Water Adapted</a:t>
            </a:r>
          </a:p>
          <a:p>
            <a:r>
              <a:rPr lang="en-US" dirty="0" smtClean="0"/>
              <a:t>Small Size</a:t>
            </a:r>
          </a:p>
          <a:p>
            <a:r>
              <a:rPr lang="en-US" dirty="0" smtClean="0"/>
              <a:t>Salinity requirements</a:t>
            </a:r>
          </a:p>
          <a:p>
            <a:r>
              <a:rPr lang="en-US" dirty="0" smtClean="0"/>
              <a:t>Threatened By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Fresh Water Inundation</a:t>
            </a:r>
          </a:p>
          <a:p>
            <a:pPr lvl="1"/>
            <a:r>
              <a:rPr lang="en-US" dirty="0" smtClean="0"/>
              <a:t>Overharvest</a:t>
            </a:r>
          </a:p>
          <a:p>
            <a:pPr lvl="1"/>
            <a:r>
              <a:rPr lang="en-US" dirty="0" smtClean="0"/>
              <a:t>Ocean Acidification</a:t>
            </a:r>
          </a:p>
          <a:p>
            <a:pPr lvl="1"/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556075" cy="516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4099" y="6176963"/>
            <a:ext cx="94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John Rowley/ Flickr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16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Rehabilitation Efforts</a:t>
            </a:r>
          </a:p>
          <a:p>
            <a:pPr lvl="1"/>
            <a:r>
              <a:rPr lang="en-US" dirty="0" smtClean="0"/>
              <a:t>Puget Sound Restoration Fund</a:t>
            </a:r>
          </a:p>
          <a:p>
            <a:pPr lvl="1"/>
            <a:r>
              <a:rPr lang="en-US" dirty="0" smtClean="0"/>
              <a:t>NOAA/NMFS</a:t>
            </a:r>
          </a:p>
          <a:p>
            <a:pPr lvl="1"/>
            <a:r>
              <a:rPr lang="en-US" dirty="0" smtClean="0"/>
              <a:t>Private Producers</a:t>
            </a:r>
          </a:p>
          <a:p>
            <a:r>
              <a:rPr lang="en-US" dirty="0" smtClean="0"/>
              <a:t>Limited Success</a:t>
            </a:r>
          </a:p>
          <a:p>
            <a:pPr lvl="1"/>
            <a:r>
              <a:rPr lang="en-US" dirty="0" smtClean="0"/>
              <a:t>Poor Location Selection</a:t>
            </a:r>
          </a:p>
          <a:p>
            <a:pPr lvl="1"/>
            <a:r>
              <a:rPr lang="en-US" dirty="0" smtClean="0"/>
              <a:t>Poor </a:t>
            </a:r>
            <a:r>
              <a:rPr lang="en-US" dirty="0" err="1" smtClean="0"/>
              <a:t>outplanting</a:t>
            </a:r>
            <a:r>
              <a:rPr lang="en-US" dirty="0" smtClean="0"/>
              <a:t> timing</a:t>
            </a:r>
          </a:p>
          <a:p>
            <a:pPr lvl="1"/>
            <a:r>
              <a:rPr lang="en-US" dirty="0" smtClean="0"/>
              <a:t>High Predation</a:t>
            </a:r>
          </a:p>
          <a:p>
            <a:pPr lvl="1"/>
            <a:r>
              <a:rPr lang="en-US" dirty="0" smtClean="0"/>
              <a:t>Other?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1" y="-69011"/>
            <a:ext cx="6395049" cy="692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287" y="6034901"/>
            <a:ext cx="940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Puget Sound Restoration Fund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6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Adapation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adaptation is a phenomena in which geographically separated populations of a native species are better adapted to the habitat parameters of their specific </a:t>
            </a:r>
            <a:r>
              <a:rPr lang="en-US" dirty="0" smtClean="0"/>
              <a:t>location.</a:t>
            </a:r>
            <a:r>
              <a:rPr lang="en-US" sz="1300" dirty="0" smtClean="0"/>
              <a:t>(</a:t>
            </a:r>
            <a:r>
              <a:rPr lang="en-US" sz="1300" dirty="0" err="1" smtClean="0"/>
              <a:t>Kawecki</a:t>
            </a:r>
            <a:r>
              <a:rPr lang="en-US" sz="1300" dirty="0" smtClean="0"/>
              <a:t> </a:t>
            </a:r>
            <a:r>
              <a:rPr lang="en-US" sz="1300" dirty="0"/>
              <a:t>and Ebert, 2004).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079630"/>
            <a:ext cx="5286555" cy="3778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4" y="3079630"/>
            <a:ext cx="5443269" cy="3778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7744" y="2612052"/>
            <a:ext cx="94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Baja Travel Tours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34901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Alaskan Cruises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04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Adaptation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577" cy="4764956"/>
          </a:xfrm>
        </p:spPr>
        <p:txBody>
          <a:bodyPr>
            <a:normAutofit/>
          </a:bodyPr>
          <a:lstStyle/>
          <a:p>
            <a:r>
              <a:rPr lang="en-US" dirty="0" smtClean="0"/>
              <a:t>Differing Environment Conditions and Selection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Salinity</a:t>
            </a:r>
          </a:p>
          <a:p>
            <a:pPr lvl="1"/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Genetic and Phenotypic Differences</a:t>
            </a:r>
          </a:p>
          <a:p>
            <a:pPr lvl="1"/>
            <a:r>
              <a:rPr lang="en-US" dirty="0" smtClean="0"/>
              <a:t>Size, Shape, Color, </a:t>
            </a:r>
            <a:r>
              <a:rPr lang="en-US" dirty="0" err="1"/>
              <a:t>E</a:t>
            </a:r>
            <a:r>
              <a:rPr lang="en-US" dirty="0" err="1" smtClean="0"/>
              <a:t>tc</a:t>
            </a:r>
            <a:endParaRPr lang="en-US" dirty="0" smtClean="0"/>
          </a:p>
          <a:p>
            <a:pPr lvl="1"/>
            <a:r>
              <a:rPr lang="en-US" dirty="0" smtClean="0"/>
              <a:t>Growth/Development</a:t>
            </a:r>
          </a:p>
          <a:p>
            <a:pPr lvl="1"/>
            <a:r>
              <a:rPr lang="en-US" dirty="0" smtClean="0"/>
              <a:t>Response Mechanisms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98" y="337273"/>
            <a:ext cx="4830680" cy="6253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036583"/>
            <a:ext cx="94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retrieverman.net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54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pathways effected</a:t>
            </a:r>
          </a:p>
          <a:p>
            <a:pPr lvl="1"/>
            <a:r>
              <a:rPr lang="en-US" dirty="0" smtClean="0"/>
              <a:t>Energy Metabolism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Homeostatic Regulatory Enzymes</a:t>
            </a:r>
          </a:p>
          <a:p>
            <a:r>
              <a:rPr lang="en-US" dirty="0" smtClean="0"/>
              <a:t>Affected Regulatory Enzymes</a:t>
            </a:r>
          </a:p>
          <a:p>
            <a:pPr lvl="1"/>
            <a:r>
              <a:rPr lang="en-US" dirty="0" smtClean="0"/>
              <a:t>Copper Toxicity Response (Ritter et al., 2010)</a:t>
            </a:r>
          </a:p>
          <a:p>
            <a:pPr lvl="1"/>
            <a:r>
              <a:rPr lang="en-US" dirty="0" err="1" smtClean="0"/>
              <a:t>Phosphoglucose</a:t>
            </a:r>
            <a:r>
              <a:rPr lang="en-US" dirty="0" smtClean="0"/>
              <a:t> </a:t>
            </a:r>
            <a:r>
              <a:rPr lang="en-US" dirty="0" err="1" smtClean="0"/>
              <a:t>isomerase</a:t>
            </a:r>
            <a:r>
              <a:rPr lang="en-US" dirty="0" smtClean="0"/>
              <a:t> (</a:t>
            </a:r>
            <a:r>
              <a:rPr lang="en-US" dirty="0" err="1" smtClean="0"/>
              <a:t>Dahlhoff</a:t>
            </a:r>
            <a:r>
              <a:rPr lang="en-US" dirty="0" smtClean="0"/>
              <a:t> and Rank, 2000)</a:t>
            </a:r>
          </a:p>
          <a:p>
            <a:pPr lvl="1"/>
            <a:r>
              <a:rPr lang="en-US" dirty="0" smtClean="0"/>
              <a:t>HSP70 (</a:t>
            </a:r>
            <a:r>
              <a:rPr lang="en-US" dirty="0" err="1" smtClean="0"/>
              <a:t>Feder</a:t>
            </a:r>
            <a:r>
              <a:rPr lang="en-US" dirty="0" smtClean="0"/>
              <a:t> and Hofmann, 1999)</a:t>
            </a:r>
            <a:endParaRPr lang="en-US" dirty="0"/>
          </a:p>
          <a:p>
            <a:r>
              <a:rPr lang="en-US" dirty="0" smtClean="0"/>
              <a:t>Effects</a:t>
            </a:r>
          </a:p>
          <a:p>
            <a:pPr lvl="1"/>
            <a:r>
              <a:rPr lang="en-US" dirty="0" err="1" smtClean="0"/>
              <a:t>Downregulation</a:t>
            </a:r>
            <a:endParaRPr lang="en-US" dirty="0" smtClean="0"/>
          </a:p>
          <a:p>
            <a:pPr lvl="1"/>
            <a:r>
              <a:rPr lang="en-US" dirty="0" smtClean="0"/>
              <a:t>Isoform Concentrations</a:t>
            </a:r>
          </a:p>
          <a:p>
            <a:pPr lvl="1"/>
            <a:r>
              <a:rPr lang="en-US" dirty="0" smtClean="0"/>
              <a:t>Priming</a:t>
            </a:r>
          </a:p>
        </p:txBody>
      </p:sp>
    </p:spTree>
    <p:extLst>
      <p:ext uri="{BB962C8B-B14F-4D97-AF65-F5344CB8AC3E}">
        <p14:creationId xmlns:p14="http://schemas.microsoft.com/office/powerpoint/2010/main" val="32927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Protein Function</a:t>
            </a:r>
          </a:p>
          <a:p>
            <a:r>
              <a:rPr lang="en-US" dirty="0" smtClean="0"/>
              <a:t>Biomarker for Stress</a:t>
            </a:r>
          </a:p>
          <a:p>
            <a:r>
              <a:rPr lang="en-US" dirty="0" smtClean="0"/>
              <a:t>Affected by Local Adaptation</a:t>
            </a:r>
          </a:p>
          <a:p>
            <a:r>
              <a:rPr lang="en-US" dirty="0" smtClean="0"/>
              <a:t>Well Studied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3" y="1690688"/>
            <a:ext cx="6067247" cy="5167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303" y="6034901"/>
            <a:ext cx="192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Photo: Matt </a:t>
            </a:r>
            <a:r>
              <a:rPr lang="en-US" sz="1000" dirty="0" err="1" smtClean="0"/>
              <a:t>DiLeo</a:t>
            </a:r>
            <a:r>
              <a:rPr lang="en-US" sz="1000" dirty="0" smtClean="0"/>
              <a:t>/</a:t>
            </a:r>
            <a:r>
              <a:rPr lang="en-US" sz="1000" dirty="0" err="1" smtClean="0"/>
              <a:t>thescientistgardner</a:t>
            </a:r>
            <a:r>
              <a:rPr lang="en-US" sz="1000" dirty="0" smtClean="0"/>
              <a:t> blog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94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Populations from warmer southern regions will be better adapted to handle heat stress than those from colder northern regions.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HSP70 response vary between populations during mild heat stress events?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we measure this response through mRNA concentrations for HSP70 transcripts?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547</Words>
  <Application>Microsoft Office PowerPoint</Application>
  <PresentationFormat>Widescreen</PresentationFormat>
  <Paragraphs>151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Microsoft Excel 97-2003 Worksheet</vt:lpstr>
      <vt:lpstr>Local Adaptation in Olympia Oysters:  HSP70 mRNA Expression Response to Mild Heat Stress</vt:lpstr>
      <vt:lpstr>Olympia oysters in the Puget Sound</vt:lpstr>
      <vt:lpstr>Life history of Olympia Oysters</vt:lpstr>
      <vt:lpstr>Rehabilitation Efforts</vt:lpstr>
      <vt:lpstr>Local Adapation</vt:lpstr>
      <vt:lpstr>Local Adaptation Cont.</vt:lpstr>
      <vt:lpstr>Response Mechanisms</vt:lpstr>
      <vt:lpstr>HSP70</vt:lpstr>
      <vt:lpstr>Hypothesis</vt:lpstr>
      <vt:lpstr>Experiment</vt:lpstr>
      <vt:lpstr>Processing/Testing</vt:lpstr>
      <vt:lpstr>Results—PCR</vt:lpstr>
      <vt:lpstr>Results—qPCR Amplification Curve</vt:lpstr>
      <vt:lpstr>Results—qPCR Melt Curve</vt:lpstr>
      <vt:lpstr>Results—qPCR Data Table</vt:lpstr>
      <vt:lpstr>Results—qPCR C(t) Normalized Values</vt:lpstr>
      <vt:lpstr>Discussion</vt:lpstr>
      <vt:lpstr>Conclusion</vt:lpstr>
      <vt:lpstr>Thanks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Adaptation in Olympia Oysters: Differences in HSP70 mRNA Expressions in Response to Mild Heat Stress</dc:title>
  <dc:creator>Jake Heare</dc:creator>
  <cp:lastModifiedBy>Jake Heare</cp:lastModifiedBy>
  <cp:revision>24</cp:revision>
  <dcterms:created xsi:type="dcterms:W3CDTF">2013-11-30T02:30:50Z</dcterms:created>
  <dcterms:modified xsi:type="dcterms:W3CDTF">2013-12-04T18:08:11Z</dcterms:modified>
</cp:coreProperties>
</file>